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9" r:id="rId2"/>
  </p:sldMasterIdLst>
  <p:sldIdLst>
    <p:sldId id="256" r:id="rId3"/>
    <p:sldId id="259" r:id="rId4"/>
    <p:sldId id="262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Style léger 3 - Accentuation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616DA210-FB5B-4158-B5E0-FEB733F419BA}" styleName="Style clair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Style léger 3 - Accentuation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DBED569-4797-4DF1-A0F4-6AAB3CD982D8}" styleName="Style léger 3 - Accentuation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2838BEF-8BB2-4498-84A7-C5851F593DF1}" styleName="Style moyen 4 - Accentuation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>
      <p:cViewPr varScale="1">
        <p:scale>
          <a:sx n="70" d="100"/>
          <a:sy n="70" d="100"/>
        </p:scale>
        <p:origin x="70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8" y="32280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7" y="609603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2" name="Group 6"/>
          <p:cNvGrpSpPr/>
          <p:nvPr/>
        </p:nvGrpSpPr>
        <p:grpSpPr>
          <a:xfrm>
            <a:off x="9206969" y="2963335"/>
            <a:ext cx="2981859" cy="3208867"/>
            <a:chOff x="9206969" y="2963333"/>
            <a:chExt cx="2981858" cy="3208867"/>
          </a:xfrm>
        </p:grpSpPr>
        <p:cxnSp>
          <p:nvCxnSpPr>
            <p:cNvPr id="13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rgbClr val="F75009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rgbClr val="F75009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rgbClr val="F75009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rgbClr val="F75009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rgbClr val="F75009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4" name="Image 2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0309" y="-1772817"/>
            <a:ext cx="4850284" cy="6858000"/>
          </a:xfrm>
          <a:prstGeom prst="rect">
            <a:avLst/>
          </a:prstGeom>
        </p:spPr>
      </p:pic>
      <p:pic>
        <p:nvPicPr>
          <p:cNvPr id="25" name="Image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33" y="5568836"/>
            <a:ext cx="1160107" cy="1072954"/>
          </a:xfrm>
          <a:prstGeom prst="rect">
            <a:avLst/>
          </a:prstGeom>
        </p:spPr>
      </p:pic>
      <p:sp>
        <p:nvSpPr>
          <p:cNvPr id="17" name="Date Placeholder 2"/>
          <p:cNvSpPr>
            <a:spLocks noGrp="1"/>
          </p:cNvSpPr>
          <p:nvPr>
            <p:ph type="dt" sz="half" idx="10"/>
          </p:nvPr>
        </p:nvSpPr>
        <p:spPr>
          <a:xfrm>
            <a:off x="9905245" y="6496984"/>
            <a:ext cx="2286755" cy="336177"/>
          </a:xfrm>
          <a:prstGeom prst="rect">
            <a:avLst/>
          </a:prstGeom>
        </p:spPr>
        <p:txBody>
          <a:bodyPr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Bureau régional</a:t>
            </a:r>
            <a:endParaRPr lang="fr-FR" dirty="0"/>
          </a:p>
        </p:txBody>
      </p:sp>
      <p:sp>
        <p:nvSpPr>
          <p:cNvPr id="2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67235" y="6537327"/>
            <a:ext cx="7543800" cy="255492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2018-09-03 LR19 PFE Proposition financement aides polistes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132515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4487334"/>
            <a:ext cx="8534400" cy="1507067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1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1" y="3843867"/>
            <a:ext cx="8304211" cy="4572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9904412" y="6172202"/>
            <a:ext cx="1600200" cy="365125"/>
          </a:xfrm>
          <a:prstGeom prst="rect">
            <a:avLst/>
          </a:prstGeom>
        </p:spPr>
        <p:txBody>
          <a:bodyPr/>
          <a:lstStyle/>
          <a:p>
            <a:fld id="{4AAD347D-5ACD-4C99-B74B-A9C85AD731AF}" type="datetimeFigureOut">
              <a:rPr lang="en-US" smtClean="0"/>
              <a:t>9/22/2018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84212" y="6172202"/>
            <a:ext cx="7543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363200" y="5578477"/>
            <a:ext cx="1142245" cy="669925"/>
          </a:xfrm>
          <a:prstGeom prst="rect">
            <a:avLst/>
          </a:prstGeom>
        </p:spPr>
        <p:txBody>
          <a:bodyPr/>
          <a:lstStyle/>
          <a:p>
            <a:fld id="{D57F1E4F-1CFF-5643-939E-02111984F565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8845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114800"/>
            <a:ext cx="8535988" cy="18796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904412" y="6172202"/>
            <a:ext cx="1600200" cy="365125"/>
          </a:xfrm>
          <a:prstGeom prst="rect">
            <a:avLst/>
          </a:prstGeom>
        </p:spPr>
        <p:txBody>
          <a:bodyPr/>
          <a:lstStyle/>
          <a:p>
            <a:fld id="{4AAD347D-5ACD-4C99-B74B-A9C85AD731AF}" type="datetimeFigureOut">
              <a:rPr lang="en-US" smtClean="0"/>
              <a:t>9/22/2018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4212" y="6172202"/>
            <a:ext cx="7543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63200" y="5578477"/>
            <a:ext cx="1142245" cy="669925"/>
          </a:xfrm>
          <a:prstGeom prst="rect">
            <a:avLst/>
          </a:prstGeom>
        </p:spPr>
        <p:txBody>
          <a:bodyPr/>
          <a:lstStyle/>
          <a:p>
            <a:fld id="{D57F1E4F-1CFF-5643-939E-02111984F565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20395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1" cy="27432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  <a:prstGeom prst="rect">
            <a:avLst/>
          </a:prstGeo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9"/>
            <a:ext cx="8534400" cy="168486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904412" y="6172202"/>
            <a:ext cx="1600200" cy="365125"/>
          </a:xfrm>
          <a:prstGeom prst="rect">
            <a:avLst/>
          </a:prstGeom>
        </p:spPr>
        <p:txBody>
          <a:bodyPr/>
          <a:lstStyle/>
          <a:p>
            <a:fld id="{4AAD347D-5ACD-4C99-B74B-A9C85AD731AF}" type="datetimeFigureOut">
              <a:rPr lang="en-US" smtClean="0"/>
              <a:t>9/22/2018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4212" y="6172202"/>
            <a:ext cx="7543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63200" y="5578477"/>
            <a:ext cx="1142245" cy="669925"/>
          </a:xfrm>
          <a:prstGeom prst="rect">
            <a:avLst/>
          </a:prstGeom>
        </p:spPr>
        <p:txBody>
          <a:bodyPr/>
          <a:lstStyle/>
          <a:p>
            <a:fld id="{D57F1E4F-1CFF-5643-939E-02111984F565}" type="slidenum">
              <a:rPr lang="en-US" smtClean="0"/>
              <a:t>‹N°›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901922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1" cy="8604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904412" y="6172202"/>
            <a:ext cx="1600200" cy="365125"/>
          </a:xfrm>
          <a:prstGeom prst="rect">
            <a:avLst/>
          </a:prstGeom>
        </p:spPr>
        <p:txBody>
          <a:bodyPr/>
          <a:lstStyle/>
          <a:p>
            <a:fld id="{4AAD347D-5ACD-4C99-B74B-A9C85AD731AF}" type="datetimeFigureOut">
              <a:rPr lang="en-US" smtClean="0"/>
              <a:t>9/22/2018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4212" y="6172202"/>
            <a:ext cx="7543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63200" y="5578477"/>
            <a:ext cx="1142245" cy="669925"/>
          </a:xfrm>
          <a:prstGeom prst="rect">
            <a:avLst/>
          </a:prstGeom>
        </p:spPr>
        <p:txBody>
          <a:bodyPr/>
          <a:lstStyle/>
          <a:p>
            <a:fld id="{D57F1E4F-1CFF-5643-939E-02111984F565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28933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3" y="3928534"/>
            <a:ext cx="8534401" cy="104986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fr-FR" smtClean="0"/>
              <a:t>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978400"/>
            <a:ext cx="8534401" cy="10160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904412" y="6172202"/>
            <a:ext cx="1600200" cy="365125"/>
          </a:xfrm>
          <a:prstGeom prst="rect">
            <a:avLst/>
          </a:prstGeom>
        </p:spPr>
        <p:txBody>
          <a:bodyPr/>
          <a:lstStyle/>
          <a:p>
            <a:fld id="{4AAD347D-5ACD-4C99-B74B-A9C85AD731AF}" type="datetimeFigureOut">
              <a:rPr lang="en-US" smtClean="0"/>
              <a:t>9/22/2018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4212" y="6172202"/>
            <a:ext cx="7543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63200" y="5578477"/>
            <a:ext cx="1142245" cy="669925"/>
          </a:xfrm>
          <a:prstGeom prst="rect">
            <a:avLst/>
          </a:prstGeom>
        </p:spPr>
        <p:txBody>
          <a:bodyPr/>
          <a:lstStyle/>
          <a:p>
            <a:fld id="{D57F1E4F-1CFF-5643-939E-02111984F565}" type="slidenum">
              <a:rPr lang="en-US" smtClean="0"/>
              <a:t>‹N°›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670819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fr-FR" smtClean="0"/>
              <a:t>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766734"/>
            <a:ext cx="8534401" cy="1227667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904412" y="6172202"/>
            <a:ext cx="1600200" cy="365125"/>
          </a:xfrm>
          <a:prstGeom prst="rect">
            <a:avLst/>
          </a:prstGeom>
        </p:spPr>
        <p:txBody>
          <a:bodyPr/>
          <a:lstStyle/>
          <a:p>
            <a:fld id="{4AAD347D-5ACD-4C99-B74B-A9C85AD731AF}" type="datetimeFigureOut">
              <a:rPr lang="en-US" smtClean="0"/>
              <a:t>9/22/2018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4212" y="6172202"/>
            <a:ext cx="7543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63200" y="5578477"/>
            <a:ext cx="1142245" cy="669925"/>
          </a:xfrm>
          <a:prstGeom prst="rect">
            <a:avLst/>
          </a:prstGeom>
        </p:spPr>
        <p:txBody>
          <a:bodyPr/>
          <a:lstStyle/>
          <a:p>
            <a:fld id="{D57F1E4F-1CFF-5643-939E-02111984F565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37172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4487334"/>
            <a:ext cx="8534400" cy="1507067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4212" y="685802"/>
            <a:ext cx="8534400" cy="3615267"/>
          </a:xfrm>
          <a:prstGeom prst="rect">
            <a:avLst/>
          </a:prstGeom>
        </p:spPr>
        <p:txBody>
          <a:bodyPr vert="eaVert" anchor="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904412" y="6172202"/>
            <a:ext cx="1600200" cy="365125"/>
          </a:xfrm>
          <a:prstGeom prst="rect">
            <a:avLst/>
          </a:prstGeom>
        </p:spPr>
        <p:txBody>
          <a:bodyPr/>
          <a:lstStyle/>
          <a:p>
            <a:fld id="{B6E83DC3-8A0B-4FFE-9612-4D8B77F85D38}" type="datetimeFigureOut">
              <a:rPr lang="fr-FR" smtClean="0"/>
              <a:t>22/09/2018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4212" y="6172202"/>
            <a:ext cx="7543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63200" y="5578477"/>
            <a:ext cx="1142245" cy="669925"/>
          </a:xfrm>
          <a:prstGeom prst="rect">
            <a:avLst/>
          </a:prstGeom>
        </p:spPr>
        <p:txBody>
          <a:bodyPr/>
          <a:lstStyle/>
          <a:p>
            <a:fld id="{2E75EC6D-DF83-43C0-A845-4F0B35D95C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38881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  <a:prstGeom prst="rect">
            <a:avLst/>
          </a:prstGeom>
        </p:spPr>
        <p:txBody>
          <a:bodyPr vert="eaVert" anchor="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904412" y="6172202"/>
            <a:ext cx="1600200" cy="365125"/>
          </a:xfrm>
          <a:prstGeom prst="rect">
            <a:avLst/>
          </a:prstGeom>
        </p:spPr>
        <p:txBody>
          <a:bodyPr/>
          <a:lstStyle/>
          <a:p>
            <a:fld id="{B6E83DC3-8A0B-4FFE-9612-4D8B77F85D38}" type="datetimeFigureOut">
              <a:rPr lang="fr-FR" smtClean="0"/>
              <a:t>22/09/2018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4212" y="6172202"/>
            <a:ext cx="7543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63200" y="5578477"/>
            <a:ext cx="1142245" cy="669925"/>
          </a:xfrm>
          <a:prstGeom prst="rect">
            <a:avLst/>
          </a:prstGeom>
        </p:spPr>
        <p:txBody>
          <a:bodyPr/>
          <a:lstStyle/>
          <a:p>
            <a:fld id="{2E75EC6D-DF83-43C0-A845-4F0B35D95C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24319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6E83DC3-8A0B-4FFE-9612-4D8B77F85D38}" type="datetimeFigureOut">
              <a:rPr lang="fr-FR" smtClean="0"/>
              <a:t>22/09/2018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E75EC6D-DF83-43C0-A845-4F0B35D95C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518431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0CD37-FE32-4041-8B67-CCBFA0AD5A9C}" type="datetimeFigureOut">
              <a:rPr lang="fr-FR" smtClean="0"/>
              <a:t>22/09/2018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4FCAC-7474-4673-B054-B475242300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5410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4487334"/>
            <a:ext cx="8534400" cy="1507067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2"/>
            <a:ext cx="8534400" cy="3615267"/>
          </a:xfrm>
          <a:prstGeom prst="rect">
            <a:avLst/>
          </a:prstGeom>
        </p:spPr>
        <p:txBody>
          <a:bodyPr anchor="ctr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>
          <a:xfrm>
            <a:off x="9905245" y="6496984"/>
            <a:ext cx="2286755" cy="336177"/>
          </a:xfrm>
          <a:prstGeom prst="rect">
            <a:avLst/>
          </a:prstGeom>
        </p:spPr>
        <p:txBody>
          <a:bodyPr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Bureau régional</a:t>
            </a:r>
            <a:endParaRPr lang="fr-FR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67235" y="6537327"/>
            <a:ext cx="7543800" cy="255492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2018-09-03 LR19 PFE Proposition financement aides polistes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1163540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0CD37-FE32-4041-8B67-CCBFA0AD5A9C}" type="datetimeFigureOut">
              <a:rPr lang="fr-FR" smtClean="0"/>
              <a:t>22/09/2018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4FCAC-7474-4673-B054-B475242300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041652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0CD37-FE32-4041-8B67-CCBFA0AD5A9C}" type="datetimeFigureOut">
              <a:rPr lang="fr-FR" smtClean="0"/>
              <a:t>22/09/2018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4FCAC-7474-4673-B054-B475242300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0793403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0CD37-FE32-4041-8B67-CCBFA0AD5A9C}" type="datetimeFigureOut">
              <a:rPr lang="fr-FR" smtClean="0"/>
              <a:t>22/09/2018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4FCAC-7474-4673-B054-B475242300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582049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0CD37-FE32-4041-8B67-CCBFA0AD5A9C}" type="datetimeFigureOut">
              <a:rPr lang="fr-FR" smtClean="0"/>
              <a:t>22/09/2018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4FCAC-7474-4673-B054-B475242300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913398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0CD37-FE32-4041-8B67-CCBFA0AD5A9C}" type="datetimeFigureOut">
              <a:rPr lang="fr-FR" smtClean="0"/>
              <a:t>22/09/2018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4FCAC-7474-4673-B054-B475242300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383157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0CD37-FE32-4041-8B67-CCBFA0AD5A9C}" type="datetimeFigureOut">
              <a:rPr lang="fr-FR" smtClean="0"/>
              <a:t>22/09/2018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4FCAC-7474-4673-B054-B475242300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463312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0CD37-FE32-4041-8B67-CCBFA0AD5A9C}" type="datetimeFigureOut">
              <a:rPr lang="fr-FR" smtClean="0"/>
              <a:t>22/09/2018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4FCAC-7474-4673-B054-B475242300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005011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0CD37-FE32-4041-8B67-CCBFA0AD5A9C}" type="datetimeFigureOut">
              <a:rPr lang="fr-FR" smtClean="0"/>
              <a:t>22/09/2018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4FCAC-7474-4673-B054-B475242300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516671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0CD37-FE32-4041-8B67-CCBFA0AD5A9C}" type="datetimeFigureOut">
              <a:rPr lang="fr-FR" smtClean="0"/>
              <a:t>22/09/2018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4FCAC-7474-4673-B054-B475242300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1341047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0CD37-FE32-4041-8B67-CCBFA0AD5A9C}" type="datetimeFigureOut">
              <a:rPr lang="fr-FR" smtClean="0"/>
              <a:t>22/09/2018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4FCAC-7474-4673-B054-B475242300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30039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2006600"/>
            <a:ext cx="8534401" cy="2281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>
          <a:xfrm>
            <a:off x="9905245" y="6496984"/>
            <a:ext cx="2286755" cy="336177"/>
          </a:xfrm>
          <a:prstGeom prst="rect">
            <a:avLst/>
          </a:prstGeom>
        </p:spPr>
        <p:txBody>
          <a:bodyPr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Bureau régional</a:t>
            </a:r>
            <a:endParaRPr lang="fr-FR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67235" y="6537327"/>
            <a:ext cx="7543800" cy="255492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2018-09-03 LR19 PFE Proposition financement aides polistes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800908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4487334"/>
            <a:ext cx="8534400" cy="1507067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685802"/>
            <a:ext cx="4937655" cy="3615267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4" y="685801"/>
            <a:ext cx="4934479" cy="3615266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0"/>
          </p:nvPr>
        </p:nvSpPr>
        <p:spPr>
          <a:xfrm>
            <a:off x="9905245" y="6496984"/>
            <a:ext cx="2286755" cy="336177"/>
          </a:xfrm>
          <a:prstGeom prst="rect">
            <a:avLst/>
          </a:prstGeom>
        </p:spPr>
        <p:txBody>
          <a:bodyPr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Bureau régional</a:t>
            </a:r>
            <a:endParaRPr lang="fr-FR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67235" y="6537327"/>
            <a:ext cx="7543800" cy="255492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2018-09-03 LR19 PFE Proposition financement aides polistes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464584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4487334"/>
            <a:ext cx="8534400" cy="150706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1" y="685800"/>
            <a:ext cx="4649787" cy="57626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3" y="1270529"/>
            <a:ext cx="4937655" cy="3030538"/>
          </a:xfrm>
          <a:prstGeom prst="rect">
            <a:avLst/>
          </a:prstGeom>
        </p:spPr>
        <p:txBody>
          <a:bodyPr anchor="t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5" cy="57626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6" y="1262062"/>
            <a:ext cx="4929188" cy="3030538"/>
          </a:xfrm>
          <a:prstGeom prst="rect">
            <a:avLst/>
          </a:prstGeom>
        </p:spPr>
        <p:txBody>
          <a:bodyPr anchor="t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10" name="Date Placeholder 2"/>
          <p:cNvSpPr>
            <a:spLocks noGrp="1"/>
          </p:cNvSpPr>
          <p:nvPr>
            <p:ph type="dt" sz="half" idx="10"/>
          </p:nvPr>
        </p:nvSpPr>
        <p:spPr>
          <a:xfrm>
            <a:off x="9905245" y="6496984"/>
            <a:ext cx="2286755" cy="336177"/>
          </a:xfrm>
          <a:prstGeom prst="rect">
            <a:avLst/>
          </a:prstGeom>
        </p:spPr>
        <p:txBody>
          <a:bodyPr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Bureau régional</a:t>
            </a:r>
            <a:endParaRPr lang="fr-FR" dirty="0"/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67235" y="6537327"/>
            <a:ext cx="7543800" cy="255492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2018-09-03 LR19 PFE Proposition financement aides polistes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607365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9905245" y="6496984"/>
            <a:ext cx="2286755" cy="336177"/>
          </a:xfrm>
          <a:prstGeom prst="rect">
            <a:avLst/>
          </a:prstGeom>
        </p:spPr>
        <p:txBody>
          <a:bodyPr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Bureau régional</a:t>
            </a:r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67235" y="6537327"/>
            <a:ext cx="7543800" cy="255492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2018-09-03 LR19 PFE Proposition financement aides polistes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817350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>
          <a:xfrm>
            <a:off x="9905245" y="6496984"/>
            <a:ext cx="2286755" cy="336177"/>
          </a:xfrm>
          <a:prstGeom prst="rect">
            <a:avLst/>
          </a:prstGeom>
        </p:spPr>
        <p:txBody>
          <a:bodyPr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Bureau régional</a:t>
            </a:r>
            <a:endParaRPr lang="fr-FR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67235" y="6537327"/>
            <a:ext cx="7543800" cy="255492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2018-09-03 LR19 PFE Proposition financement aides polistes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31948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3" y="685800"/>
            <a:ext cx="5943601" cy="53086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801"/>
            <a:ext cx="3657600" cy="2091267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904412" y="6172202"/>
            <a:ext cx="1600200" cy="365125"/>
          </a:xfrm>
          <a:prstGeom prst="rect">
            <a:avLst/>
          </a:prstGeom>
        </p:spPr>
        <p:txBody>
          <a:bodyPr/>
          <a:lstStyle/>
          <a:p>
            <a:fld id="{B6E83DC3-8A0B-4FFE-9612-4D8B77F85D38}" type="datetimeFigureOut">
              <a:rPr lang="fr-FR" smtClean="0"/>
              <a:t>22/09/2018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4212" y="6172202"/>
            <a:ext cx="7543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63200" y="5578477"/>
            <a:ext cx="1142245" cy="669925"/>
          </a:xfrm>
          <a:prstGeom prst="rect">
            <a:avLst/>
          </a:prstGeom>
        </p:spPr>
        <p:txBody>
          <a:bodyPr/>
          <a:lstStyle/>
          <a:p>
            <a:fld id="{2E75EC6D-DF83-43C0-A845-4F0B35D95C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22052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3" y="914400"/>
            <a:ext cx="3280975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3" y="2777067"/>
            <a:ext cx="6021388" cy="2048933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904412" y="6172202"/>
            <a:ext cx="1600200" cy="365125"/>
          </a:xfrm>
          <a:prstGeom prst="rect">
            <a:avLst/>
          </a:prstGeom>
        </p:spPr>
        <p:txBody>
          <a:bodyPr/>
          <a:lstStyle/>
          <a:p>
            <a:fld id="{B6E83DC3-8A0B-4FFE-9612-4D8B77F85D38}" type="datetimeFigureOut">
              <a:rPr lang="fr-FR" smtClean="0"/>
              <a:t>22/09/2018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4212" y="6172202"/>
            <a:ext cx="7543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63200" y="5578477"/>
            <a:ext cx="1142245" cy="669925"/>
          </a:xfrm>
          <a:prstGeom prst="rect">
            <a:avLst/>
          </a:prstGeom>
        </p:spPr>
        <p:txBody>
          <a:bodyPr/>
          <a:lstStyle/>
          <a:p>
            <a:fld id="{2E75EC6D-DF83-43C0-A845-4F0B35D95C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60830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1">
          <a:gsLst>
            <a:gs pos="74000">
              <a:schemeClr val="tx1"/>
            </a:gs>
            <a:gs pos="100000">
              <a:srgbClr val="F75009"/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5"/>
            <a:ext cx="2981859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rgbClr val="F75009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rgbClr val="F75009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rgbClr val="F75009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rgbClr val="F75009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rgbClr val="F75009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3" name="Image 12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0309" y="-1772817"/>
            <a:ext cx="4850284" cy="6858000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33" y="5568836"/>
            <a:ext cx="1160107" cy="1072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903212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90CD37-FE32-4041-8B67-CCBFA0AD5A9C}" type="datetimeFigureOut">
              <a:rPr lang="fr-FR" smtClean="0"/>
              <a:t>22/09/2018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54FCAC-7474-4673-B054-B475242300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915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idx="4294967295"/>
          </p:nvPr>
        </p:nvSpPr>
        <p:spPr>
          <a:xfrm>
            <a:off x="1828800" y="3463752"/>
            <a:ext cx="8534400" cy="1507067"/>
          </a:xfrm>
          <a:prstGeom prst="rect">
            <a:avLst/>
          </a:prstGeom>
        </p:spPr>
        <p:txBody>
          <a:bodyPr anchor="ctr"/>
          <a:lstStyle/>
          <a:p>
            <a:pPr algn="ctr"/>
            <a:r>
              <a:rPr lang="fr-FR" dirty="0" smtClean="0">
                <a:solidFill>
                  <a:schemeClr val="bg1"/>
                </a:solidFill>
              </a:rPr>
              <a:t>AIDES AUX FAMILLES</a:t>
            </a:r>
            <a:br>
              <a:rPr lang="fr-FR" dirty="0" smtClean="0">
                <a:solidFill>
                  <a:schemeClr val="bg1"/>
                </a:solidFill>
              </a:rPr>
            </a:br>
            <a:r>
              <a:rPr lang="fr-FR" sz="2400" dirty="0" smtClean="0">
                <a:solidFill>
                  <a:schemeClr val="bg1"/>
                </a:solidFill>
              </a:rPr>
              <a:t>(propositions)</a:t>
            </a:r>
            <a:endParaRPr lang="fr-FR" sz="2400" dirty="0">
              <a:solidFill>
                <a:schemeClr val="bg1"/>
              </a:solidFill>
            </a:endParaRPr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0" y="1555339"/>
            <a:ext cx="12192000" cy="1507067"/>
          </a:xfrm>
          <a:prstGeom prst="rect">
            <a:avLst/>
          </a:prstGeom>
        </p:spPr>
        <p:txBody>
          <a:bodyPr anchor="ctr"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fr-FR" sz="5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POLES ESPOIRS ILE DE FRANCE</a:t>
            </a:r>
            <a:endParaRPr lang="fr-FR" sz="5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53458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>
          <a:xfrm>
            <a:off x="9905245" y="6602508"/>
            <a:ext cx="2286755" cy="255492"/>
          </a:xfrm>
          <a:prstGeom prst="rect">
            <a:avLst/>
          </a:prstGeom>
        </p:spPr>
        <p:txBody>
          <a:bodyPr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r>
              <a:rPr lang="fr-FR" b="1" dirty="0" smtClean="0"/>
              <a:t>Bureau régional n°2</a:t>
            </a:r>
            <a:endParaRPr lang="fr-FR" b="1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14943" y="6602508"/>
            <a:ext cx="4962115" cy="255492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2018-09-03 LR19 PFE Proposition financement aides polistes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644050" y="296802"/>
            <a:ext cx="40463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>
                <a:solidFill>
                  <a:schemeClr val="bg1"/>
                </a:solidFill>
              </a:rPr>
              <a:t>Grille de calcul des aides :</a:t>
            </a:r>
            <a:endParaRPr lang="fr-FR" sz="2400" b="1" dirty="0">
              <a:solidFill>
                <a:schemeClr val="bg1"/>
              </a:solidFill>
            </a:endParaRPr>
          </a:p>
        </p:txBody>
      </p:sp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270283"/>
              </p:ext>
            </p:extLst>
          </p:nvPr>
        </p:nvGraphicFramePr>
        <p:xfrm>
          <a:off x="1569490" y="1282892"/>
          <a:ext cx="9348717" cy="3698541"/>
        </p:xfrm>
        <a:graphic>
          <a:graphicData uri="http://schemas.openxmlformats.org/drawingml/2006/table">
            <a:tbl>
              <a:tblPr>
                <a:tableStyleId>{22838BEF-8BB2-4498-84A7-C5851F593DF1}</a:tableStyleId>
              </a:tblPr>
              <a:tblGrid>
                <a:gridCol w="2671062">
                  <a:extLst>
                    <a:ext uri="{9D8B030D-6E8A-4147-A177-3AD203B41FA5}">
                      <a16:colId xmlns:a16="http://schemas.microsoft.com/office/drawing/2014/main" val="4016077661"/>
                    </a:ext>
                  </a:extLst>
                </a:gridCol>
                <a:gridCol w="2671062">
                  <a:extLst>
                    <a:ext uri="{9D8B030D-6E8A-4147-A177-3AD203B41FA5}">
                      <a16:colId xmlns:a16="http://schemas.microsoft.com/office/drawing/2014/main" val="3342824521"/>
                    </a:ext>
                  </a:extLst>
                </a:gridCol>
                <a:gridCol w="1759509">
                  <a:extLst>
                    <a:ext uri="{9D8B030D-6E8A-4147-A177-3AD203B41FA5}">
                      <a16:colId xmlns:a16="http://schemas.microsoft.com/office/drawing/2014/main" val="550549061"/>
                    </a:ext>
                  </a:extLst>
                </a:gridCol>
                <a:gridCol w="2247084">
                  <a:extLst>
                    <a:ext uri="{9D8B030D-6E8A-4147-A177-3AD203B41FA5}">
                      <a16:colId xmlns:a16="http://schemas.microsoft.com/office/drawing/2014/main" val="3022644691"/>
                    </a:ext>
                  </a:extLst>
                </a:gridCol>
              </a:tblGrid>
              <a:tr h="617248"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fr-FR" sz="2000" u="none" strike="noStrike" kern="1200" dirty="0">
                          <a:effectLst/>
                        </a:rPr>
                        <a:t>% du QF </a:t>
                      </a:r>
                      <a:r>
                        <a:rPr lang="fr-FR" sz="2000" u="none" strike="noStrike" kern="1200" dirty="0" smtClean="0">
                          <a:effectLst/>
                        </a:rPr>
                        <a:t>de base</a:t>
                      </a:r>
                      <a:endParaRPr lang="fr-FR" sz="2000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fr-FR" sz="2000" u="none" strike="noStrike" kern="1200" dirty="0" smtClean="0">
                          <a:effectLst/>
                        </a:rPr>
                        <a:t>Tranche</a:t>
                      </a:r>
                      <a:endParaRPr lang="fr-FR" sz="2000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fr-FR" sz="2000" u="none" strike="noStrike" kern="1200" dirty="0">
                          <a:effectLst/>
                        </a:rPr>
                        <a:t>Aide LIFBB</a:t>
                      </a:r>
                      <a:endParaRPr lang="fr-FR" sz="2000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fr-FR" sz="2000" u="none" strike="noStrike" kern="1200" dirty="0">
                          <a:effectLst/>
                        </a:rPr>
                        <a:t>Reste à charge</a:t>
                      </a:r>
                      <a:endParaRPr lang="fr-FR" sz="2000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43343625"/>
                  </a:ext>
                </a:extLst>
              </a:tr>
              <a:tr h="617248"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fr-FR" sz="2000" u="none" strike="noStrike" kern="1200" dirty="0">
                          <a:effectLst/>
                        </a:rPr>
                        <a:t>100%</a:t>
                      </a:r>
                      <a:endParaRPr lang="fr-FR" sz="2000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fr-FR" sz="2000" u="none" strike="noStrike" kern="1200" dirty="0">
                          <a:effectLst/>
                        </a:rPr>
                        <a:t>&gt;</a:t>
                      </a:r>
                      <a:r>
                        <a:rPr lang="fr-FR" sz="2000" u="none" strike="noStrike" kern="1200" dirty="0" smtClean="0">
                          <a:effectLst/>
                        </a:rPr>
                        <a:t>13 000</a:t>
                      </a:r>
                      <a:endParaRPr lang="fr-FR" sz="2000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fr-FR" sz="2000" u="none" strike="noStrike" kern="1200" dirty="0">
                          <a:effectLst/>
                        </a:rPr>
                        <a:t>             -   € </a:t>
                      </a:r>
                      <a:endParaRPr lang="fr-FR" sz="2000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18000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fr-FR" sz="2000" u="none" strike="noStrike" kern="1200">
                          <a:effectLst/>
                        </a:rPr>
                        <a:t>       2 600,00 € </a:t>
                      </a:r>
                      <a:endParaRPr lang="fr-FR" sz="2000" u="none" strike="noStrike" kern="120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180000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42919314"/>
                  </a:ext>
                </a:extLst>
              </a:tr>
              <a:tr h="617248"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fr-FR" sz="2000" u="none" strike="noStrike" kern="1200" dirty="0">
                          <a:effectLst/>
                        </a:rPr>
                        <a:t>80%</a:t>
                      </a:r>
                      <a:endParaRPr lang="fr-FR" sz="2000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fr-FR" sz="2000" u="none" strike="noStrike" kern="1200" dirty="0" smtClean="0">
                          <a:effectLst/>
                        </a:rPr>
                        <a:t>10 400 </a:t>
                      </a:r>
                      <a:r>
                        <a:rPr lang="fr-FR" sz="2000" u="none" strike="noStrike" kern="1200" dirty="0">
                          <a:effectLst/>
                        </a:rPr>
                        <a:t>&lt; &lt;</a:t>
                      </a:r>
                      <a:r>
                        <a:rPr lang="fr-FR" sz="2000" u="none" strike="noStrike" kern="1200" dirty="0" smtClean="0">
                          <a:effectLst/>
                        </a:rPr>
                        <a:t>13 000</a:t>
                      </a:r>
                      <a:endParaRPr lang="fr-FR" sz="2000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fr-FR" sz="2000" u="none" strike="noStrike" kern="1200" dirty="0">
                          <a:effectLst/>
                        </a:rPr>
                        <a:t>    500,00 € </a:t>
                      </a:r>
                      <a:endParaRPr lang="fr-FR" sz="2000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18000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fr-FR" sz="2000" u="none" strike="noStrike" kern="1200" dirty="0">
                          <a:effectLst/>
                        </a:rPr>
                        <a:t>       2 100,00 € </a:t>
                      </a:r>
                      <a:endParaRPr lang="fr-FR" sz="2000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180000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92610798"/>
                  </a:ext>
                </a:extLst>
              </a:tr>
              <a:tr h="617248"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fr-FR" sz="2000" u="none" strike="noStrike" kern="1200">
                          <a:effectLst/>
                        </a:rPr>
                        <a:t>60%</a:t>
                      </a:r>
                      <a:endParaRPr lang="fr-FR" sz="2000" u="none" strike="noStrike" kern="120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fr-FR" sz="2000" u="none" strike="noStrike" kern="1200" dirty="0" smtClean="0">
                          <a:effectLst/>
                        </a:rPr>
                        <a:t>7 800</a:t>
                      </a:r>
                      <a:r>
                        <a:rPr lang="fr-FR" sz="2000" u="none" strike="noStrike" kern="1200" dirty="0">
                          <a:effectLst/>
                        </a:rPr>
                        <a:t>&lt; &lt; </a:t>
                      </a:r>
                      <a:r>
                        <a:rPr lang="fr-FR" sz="2000" u="none" strike="noStrike" kern="1200" dirty="0" smtClean="0">
                          <a:effectLst/>
                        </a:rPr>
                        <a:t>10 400</a:t>
                      </a:r>
                      <a:endParaRPr lang="fr-FR" sz="2000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fr-FR" sz="2000" u="none" strike="noStrike" kern="1200" dirty="0">
                          <a:effectLst/>
                        </a:rPr>
                        <a:t> 1 000,00 € </a:t>
                      </a:r>
                      <a:endParaRPr lang="fr-FR" sz="2000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18000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fr-FR" sz="2000" u="none" strike="noStrike" kern="1200" dirty="0">
                          <a:effectLst/>
                        </a:rPr>
                        <a:t>       1 600,00 € </a:t>
                      </a:r>
                      <a:endParaRPr lang="fr-FR" sz="2000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180000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0087462"/>
                  </a:ext>
                </a:extLst>
              </a:tr>
              <a:tr h="617248"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fr-FR" sz="2000" u="none" strike="noStrike" kern="1200">
                          <a:effectLst/>
                        </a:rPr>
                        <a:t>40%</a:t>
                      </a:r>
                      <a:endParaRPr lang="fr-FR" sz="2000" u="none" strike="noStrike" kern="120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fr-FR" sz="2000" u="none" strike="noStrike" kern="1200" dirty="0" smtClean="0">
                          <a:effectLst/>
                        </a:rPr>
                        <a:t>5 200</a:t>
                      </a:r>
                      <a:r>
                        <a:rPr lang="fr-FR" sz="2000" u="none" strike="noStrike" kern="1200" dirty="0">
                          <a:effectLst/>
                        </a:rPr>
                        <a:t>&lt; &lt;</a:t>
                      </a:r>
                      <a:r>
                        <a:rPr lang="fr-FR" sz="2000" u="none" strike="noStrike" kern="1200" dirty="0" smtClean="0">
                          <a:effectLst/>
                        </a:rPr>
                        <a:t>7 800</a:t>
                      </a:r>
                      <a:endParaRPr lang="fr-FR" sz="2000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fr-FR" sz="2000" u="none" strike="noStrike" kern="1200" dirty="0">
                          <a:effectLst/>
                        </a:rPr>
                        <a:t> 1 500,00 € </a:t>
                      </a:r>
                      <a:endParaRPr lang="fr-FR" sz="2000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18000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fr-FR" sz="2000" u="none" strike="noStrike" kern="1200" dirty="0">
                          <a:effectLst/>
                        </a:rPr>
                        <a:t>       1 100,00 € </a:t>
                      </a:r>
                      <a:endParaRPr lang="fr-FR" sz="2000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180000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0068361"/>
                  </a:ext>
                </a:extLst>
              </a:tr>
              <a:tr h="612301"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fr-FR" sz="2000" u="none" strike="noStrike" kern="1200">
                          <a:effectLst/>
                        </a:rPr>
                        <a:t>&lt;40%</a:t>
                      </a:r>
                      <a:endParaRPr lang="fr-FR" sz="2000" u="none" strike="noStrike" kern="120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fr-FR" sz="2000" u="none" strike="noStrike" kern="1200" dirty="0">
                          <a:effectLst/>
                        </a:rPr>
                        <a:t>&lt;</a:t>
                      </a:r>
                      <a:r>
                        <a:rPr lang="fr-FR" sz="2000" u="none" strike="noStrike" kern="1200" dirty="0" smtClean="0">
                          <a:effectLst/>
                        </a:rPr>
                        <a:t>5 200</a:t>
                      </a:r>
                      <a:endParaRPr lang="fr-FR" sz="2000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fr-FR" sz="2000" u="none" strike="noStrike" kern="1200">
                          <a:effectLst/>
                        </a:rPr>
                        <a:t> 2 000,00 € </a:t>
                      </a:r>
                      <a:endParaRPr lang="fr-FR" sz="2000" u="none" strike="noStrike" kern="120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18000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fr-FR" sz="2000" u="none" strike="noStrike" kern="1200" dirty="0">
                          <a:effectLst/>
                        </a:rPr>
                        <a:t>          600,00 € </a:t>
                      </a:r>
                      <a:endParaRPr lang="fr-FR" sz="2000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180000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531734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37029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>
          <a:xfrm>
            <a:off x="9905245" y="6602508"/>
            <a:ext cx="2286755" cy="255492"/>
          </a:xfrm>
          <a:prstGeom prst="rect">
            <a:avLst/>
          </a:prstGeom>
        </p:spPr>
        <p:txBody>
          <a:bodyPr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r>
              <a:rPr lang="fr-FR" b="1" dirty="0" smtClean="0"/>
              <a:t>Bureau régional </a:t>
            </a:r>
            <a:r>
              <a:rPr lang="fr-FR" b="1" dirty="0" smtClean="0"/>
              <a:t>n°3</a:t>
            </a:r>
            <a:endParaRPr lang="fr-FR" b="1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14943" y="6602508"/>
            <a:ext cx="4962115" cy="255492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2018-09-24 LR19 PFE </a:t>
            </a:r>
            <a:r>
              <a:rPr lang="fr-FR" dirty="0" smtClean="0"/>
              <a:t>Mise à jour</a:t>
            </a:r>
            <a:r>
              <a:rPr lang="fr-FR" dirty="0" smtClean="0"/>
              <a:t> financement aides polistes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644050" y="296802"/>
            <a:ext cx="50754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>
                <a:solidFill>
                  <a:schemeClr val="bg1"/>
                </a:solidFill>
              </a:rPr>
              <a:t>Mise à jour des aides </a:t>
            </a:r>
            <a:r>
              <a:rPr lang="fr-FR" sz="2400" b="1" dirty="0" smtClean="0">
                <a:solidFill>
                  <a:schemeClr val="bg1"/>
                </a:solidFill>
              </a:rPr>
              <a:t>accordées </a:t>
            </a:r>
            <a:r>
              <a:rPr lang="fr-FR" sz="2400" b="1" dirty="0" smtClean="0">
                <a:solidFill>
                  <a:schemeClr val="bg1"/>
                </a:solidFill>
              </a:rPr>
              <a:t>:</a:t>
            </a:r>
            <a:endParaRPr lang="fr-FR" sz="2400" b="1" dirty="0">
              <a:solidFill>
                <a:schemeClr val="bg1"/>
              </a:solidFill>
            </a:endParaRPr>
          </a:p>
        </p:txBody>
      </p:sp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3237855"/>
              </p:ext>
            </p:extLst>
          </p:nvPr>
        </p:nvGraphicFramePr>
        <p:xfrm>
          <a:off x="2172600" y="913350"/>
          <a:ext cx="7387705" cy="4470150"/>
        </p:xfrm>
        <a:graphic>
          <a:graphicData uri="http://schemas.openxmlformats.org/drawingml/2006/table">
            <a:tbl>
              <a:tblPr>
                <a:tableStyleId>{BDBED569-4797-4DF1-A0F4-6AAB3CD982D8}</a:tableStyleId>
              </a:tblPr>
              <a:tblGrid>
                <a:gridCol w="766555">
                  <a:extLst>
                    <a:ext uri="{9D8B030D-6E8A-4147-A177-3AD203B41FA5}">
                      <a16:colId xmlns:a16="http://schemas.microsoft.com/office/drawing/2014/main" val="3091760243"/>
                    </a:ext>
                  </a:extLst>
                </a:gridCol>
                <a:gridCol w="1446902">
                  <a:extLst>
                    <a:ext uri="{9D8B030D-6E8A-4147-A177-3AD203B41FA5}">
                      <a16:colId xmlns:a16="http://schemas.microsoft.com/office/drawing/2014/main" val="2219670799"/>
                    </a:ext>
                  </a:extLst>
                </a:gridCol>
                <a:gridCol w="1588860">
                  <a:extLst>
                    <a:ext uri="{9D8B030D-6E8A-4147-A177-3AD203B41FA5}">
                      <a16:colId xmlns:a16="http://schemas.microsoft.com/office/drawing/2014/main" val="1131134627"/>
                    </a:ext>
                  </a:extLst>
                </a:gridCol>
                <a:gridCol w="1034849">
                  <a:extLst>
                    <a:ext uri="{9D8B030D-6E8A-4147-A177-3AD203B41FA5}">
                      <a16:colId xmlns:a16="http://schemas.microsoft.com/office/drawing/2014/main" val="24078505"/>
                    </a:ext>
                  </a:extLst>
                </a:gridCol>
                <a:gridCol w="1114990">
                  <a:extLst>
                    <a:ext uri="{9D8B030D-6E8A-4147-A177-3AD203B41FA5}">
                      <a16:colId xmlns:a16="http://schemas.microsoft.com/office/drawing/2014/main" val="2001402020"/>
                    </a:ext>
                  </a:extLst>
                </a:gridCol>
                <a:gridCol w="1435549">
                  <a:extLst>
                    <a:ext uri="{9D8B030D-6E8A-4147-A177-3AD203B41FA5}">
                      <a16:colId xmlns:a16="http://schemas.microsoft.com/office/drawing/2014/main" val="227474020"/>
                    </a:ext>
                  </a:extLst>
                </a:gridCol>
              </a:tblGrid>
              <a:tr h="438150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Pôle</a:t>
                      </a:r>
                      <a:endParaRPr lang="fr-FR" sz="12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>
                          <a:solidFill>
                            <a:sysClr val="windowText" lastClr="000000"/>
                          </a:solidFill>
                          <a:effectLst/>
                        </a:rPr>
                        <a:t>Revenu imposable</a:t>
                      </a:r>
                      <a:endParaRPr lang="fr-FR" sz="1200" b="0" i="0" u="none" strike="noStrike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>
                          <a:solidFill>
                            <a:sysClr val="windowText" lastClr="000000"/>
                          </a:solidFill>
                          <a:effectLst/>
                        </a:rPr>
                        <a:t>Nombre de parts</a:t>
                      </a:r>
                      <a:endParaRPr lang="fr-FR" sz="1200" b="0" i="0" u="none" strike="noStrike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>
                          <a:solidFill>
                            <a:sysClr val="windowText" lastClr="000000"/>
                          </a:solidFill>
                          <a:effectLst/>
                        </a:rPr>
                        <a:t>Quotient</a:t>
                      </a:r>
                      <a:endParaRPr lang="fr-FR" sz="1200" b="0" i="0" u="none" strike="noStrike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>
                          <a:solidFill>
                            <a:sysClr val="windowText" lastClr="000000"/>
                          </a:solidFill>
                          <a:effectLst/>
                        </a:rPr>
                        <a:t> Aide LIFBB </a:t>
                      </a:r>
                      <a:endParaRPr lang="fr-FR" sz="1200" b="0" i="0" u="none" strike="noStrike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Reste à </a:t>
                      </a:r>
                      <a:r>
                        <a:rPr lang="fr-FR" sz="1200" u="none" strike="noStrike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charge</a:t>
                      </a:r>
                      <a:endParaRPr lang="fr-FR" sz="12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76583288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 err="1">
                          <a:solidFill>
                            <a:sysClr val="windowText" lastClr="000000"/>
                          </a:solidFill>
                          <a:effectLst/>
                        </a:rPr>
                        <a:t>masc</a:t>
                      </a:r>
                      <a:endParaRPr lang="fr-FR" sz="12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36826</a:t>
                      </a:r>
                      <a:endParaRPr lang="fr-FR" sz="12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2</a:t>
                      </a:r>
                      <a:endParaRPr lang="fr-FR" sz="12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18413</a:t>
                      </a:r>
                      <a:endParaRPr lang="fr-FR" sz="12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                 -   € </a:t>
                      </a:r>
                      <a:endParaRPr lang="fr-FR" sz="12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            2 600,00 € </a:t>
                      </a:r>
                      <a:endParaRPr lang="fr-FR" sz="12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681918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>
                          <a:solidFill>
                            <a:sysClr val="windowText" lastClr="000000"/>
                          </a:solidFill>
                          <a:effectLst/>
                        </a:rPr>
                        <a:t>masc</a:t>
                      </a:r>
                      <a:endParaRPr lang="fr-FR" sz="1200" b="0" i="0" u="none" strike="noStrike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>
                          <a:solidFill>
                            <a:sysClr val="windowText" lastClr="000000"/>
                          </a:solidFill>
                          <a:effectLst/>
                        </a:rPr>
                        <a:t>17182</a:t>
                      </a:r>
                      <a:endParaRPr lang="fr-FR" sz="1200" b="0" i="0" u="none" strike="noStrike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>
                          <a:solidFill>
                            <a:sysClr val="windowText" lastClr="000000"/>
                          </a:solidFill>
                          <a:effectLst/>
                        </a:rPr>
                        <a:t>2,5</a:t>
                      </a:r>
                      <a:endParaRPr lang="fr-FR" sz="1200" b="0" i="0" u="none" strike="noStrike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>
                          <a:solidFill>
                            <a:sysClr val="windowText" lastClr="000000"/>
                          </a:solidFill>
                          <a:effectLst/>
                        </a:rPr>
                        <a:t>6873</a:t>
                      </a:r>
                      <a:endParaRPr lang="fr-FR" sz="1200" b="0" i="0" u="none" strike="noStrike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     1 500,00 € </a:t>
                      </a:r>
                      <a:endParaRPr lang="fr-FR" sz="12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72000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            1 100,00 € </a:t>
                      </a:r>
                      <a:endParaRPr lang="fr-FR" sz="12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72000" marT="9525" marB="0" anchor="ctr"/>
                </a:tc>
                <a:extLst>
                  <a:ext uri="{0D108BD9-81ED-4DB2-BD59-A6C34878D82A}">
                    <a16:rowId xmlns:a16="http://schemas.microsoft.com/office/drawing/2014/main" val="265210946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>
                          <a:solidFill>
                            <a:sysClr val="windowText" lastClr="000000"/>
                          </a:solidFill>
                          <a:effectLst/>
                        </a:rPr>
                        <a:t>masc</a:t>
                      </a:r>
                      <a:endParaRPr lang="fr-FR" sz="1200" b="0" i="0" u="none" strike="noStrike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>
                          <a:solidFill>
                            <a:sysClr val="windowText" lastClr="000000"/>
                          </a:solidFill>
                          <a:effectLst/>
                        </a:rPr>
                        <a:t>5400</a:t>
                      </a:r>
                      <a:endParaRPr lang="fr-FR" sz="1200" b="0" i="0" u="none" strike="noStrike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>
                          <a:solidFill>
                            <a:sysClr val="windowText" lastClr="000000"/>
                          </a:solidFill>
                          <a:effectLst/>
                        </a:rPr>
                        <a:t>2</a:t>
                      </a:r>
                      <a:endParaRPr lang="fr-FR" sz="1200" b="0" i="0" u="none" strike="noStrike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>
                          <a:solidFill>
                            <a:sysClr val="windowText" lastClr="000000"/>
                          </a:solidFill>
                          <a:effectLst/>
                        </a:rPr>
                        <a:t>2700</a:t>
                      </a:r>
                      <a:endParaRPr lang="fr-FR" sz="1200" b="0" i="0" u="none" strike="noStrike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     2 000,00 </a:t>
                      </a:r>
                      <a:r>
                        <a:rPr lang="fr-FR" sz="1200" u="none" strike="noStrike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€</a:t>
                      </a:r>
                      <a:endParaRPr lang="fr-FR" sz="12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72000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                600,00 € </a:t>
                      </a:r>
                      <a:endParaRPr lang="fr-FR" sz="12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72000" marT="9525" marB="0" anchor="ctr"/>
                </a:tc>
                <a:extLst>
                  <a:ext uri="{0D108BD9-81ED-4DB2-BD59-A6C34878D82A}">
                    <a16:rowId xmlns:a16="http://schemas.microsoft.com/office/drawing/2014/main" val="2278368316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>
                          <a:solidFill>
                            <a:sysClr val="windowText" lastClr="000000"/>
                          </a:solidFill>
                          <a:effectLst/>
                        </a:rPr>
                        <a:t>masc</a:t>
                      </a:r>
                      <a:endParaRPr lang="fr-FR" sz="1200" b="0" i="0" u="none" strike="noStrike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>
                          <a:solidFill>
                            <a:sysClr val="windowText" lastClr="000000"/>
                          </a:solidFill>
                          <a:effectLst/>
                        </a:rPr>
                        <a:t>22308</a:t>
                      </a:r>
                      <a:endParaRPr lang="fr-FR" sz="1200" b="0" i="0" u="none" strike="noStrike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>
                          <a:solidFill>
                            <a:sysClr val="windowText" lastClr="000000"/>
                          </a:solidFill>
                          <a:effectLst/>
                        </a:rPr>
                        <a:t>3</a:t>
                      </a:r>
                      <a:endParaRPr lang="fr-FR" sz="1200" b="0" i="0" u="none" strike="noStrike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>
                          <a:solidFill>
                            <a:sysClr val="windowText" lastClr="000000"/>
                          </a:solidFill>
                          <a:effectLst/>
                        </a:rPr>
                        <a:t>7436</a:t>
                      </a:r>
                      <a:endParaRPr lang="fr-FR" sz="1200" b="0" i="0" u="none" strike="noStrike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     1 500,00 € </a:t>
                      </a:r>
                      <a:endParaRPr lang="fr-FR" sz="12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72000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            1 100,00 </a:t>
                      </a:r>
                      <a:r>
                        <a:rPr lang="fr-FR" sz="1200" u="none" strike="noStrike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€</a:t>
                      </a:r>
                      <a:endParaRPr lang="fr-FR" sz="12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72000" marT="9525" marB="0" anchor="ctr"/>
                </a:tc>
                <a:extLst>
                  <a:ext uri="{0D108BD9-81ED-4DB2-BD59-A6C34878D82A}">
                    <a16:rowId xmlns:a16="http://schemas.microsoft.com/office/drawing/2014/main" val="364861886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>
                          <a:solidFill>
                            <a:sysClr val="windowText" lastClr="000000"/>
                          </a:solidFill>
                          <a:effectLst/>
                        </a:rPr>
                        <a:t>fem</a:t>
                      </a:r>
                      <a:endParaRPr lang="fr-FR" sz="1200" b="0" i="0" u="none" strike="noStrike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>
                          <a:solidFill>
                            <a:sysClr val="windowText" lastClr="000000"/>
                          </a:solidFill>
                          <a:effectLst/>
                        </a:rPr>
                        <a:t>25795</a:t>
                      </a:r>
                      <a:endParaRPr lang="fr-FR" sz="1200" b="0" i="0" u="none" strike="noStrike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>
                          <a:solidFill>
                            <a:sysClr val="windowText" lastClr="000000"/>
                          </a:solidFill>
                          <a:effectLst/>
                        </a:rPr>
                        <a:t>2</a:t>
                      </a:r>
                      <a:endParaRPr lang="fr-FR" sz="1200" b="0" i="0" u="none" strike="noStrike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>
                          <a:solidFill>
                            <a:sysClr val="windowText" lastClr="000000"/>
                          </a:solidFill>
                          <a:effectLst/>
                        </a:rPr>
                        <a:t>12898</a:t>
                      </a:r>
                      <a:endParaRPr lang="fr-FR" sz="1200" b="0" i="0" u="none" strike="noStrike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        500,00 € </a:t>
                      </a:r>
                      <a:endParaRPr lang="fr-FR" sz="12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72000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            2 100,00 € </a:t>
                      </a:r>
                      <a:endParaRPr lang="fr-FR" sz="12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72000" marT="9525" marB="0" anchor="ctr"/>
                </a:tc>
                <a:extLst>
                  <a:ext uri="{0D108BD9-81ED-4DB2-BD59-A6C34878D82A}">
                    <a16:rowId xmlns:a16="http://schemas.microsoft.com/office/drawing/2014/main" val="1261685094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 err="1">
                          <a:solidFill>
                            <a:sysClr val="windowText" lastClr="000000"/>
                          </a:solidFill>
                          <a:effectLst/>
                        </a:rPr>
                        <a:t>fem</a:t>
                      </a:r>
                      <a:endParaRPr lang="fr-FR" sz="12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18525</a:t>
                      </a:r>
                      <a:endParaRPr lang="fr-FR" sz="12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5 (au lieu de 1)</a:t>
                      </a:r>
                      <a:endParaRPr lang="fr-FR" sz="12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3705</a:t>
                      </a:r>
                      <a:endParaRPr lang="fr-FR" sz="12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     2 000,00 € </a:t>
                      </a:r>
                      <a:endParaRPr lang="fr-FR" sz="12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72000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                600,00 € </a:t>
                      </a:r>
                      <a:endParaRPr lang="fr-FR" sz="12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72000" marT="9525" marB="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7173324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 err="1">
                          <a:solidFill>
                            <a:sysClr val="windowText" lastClr="000000"/>
                          </a:solidFill>
                          <a:effectLst/>
                        </a:rPr>
                        <a:t>fem</a:t>
                      </a:r>
                      <a:endParaRPr lang="fr-FR" sz="12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17802</a:t>
                      </a:r>
                      <a:endParaRPr lang="fr-FR" sz="12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5 (au lieu de 1)</a:t>
                      </a:r>
                      <a:endParaRPr lang="fr-FR" sz="12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3560</a:t>
                      </a:r>
                      <a:endParaRPr lang="fr-FR" sz="12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     2 000,00 € </a:t>
                      </a:r>
                      <a:endParaRPr lang="fr-FR" sz="12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72000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                600,00 € </a:t>
                      </a:r>
                      <a:endParaRPr lang="fr-FR" sz="12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72000" marT="9525" marB="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306992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>
                          <a:solidFill>
                            <a:sysClr val="windowText" lastClr="000000"/>
                          </a:solidFill>
                          <a:effectLst/>
                        </a:rPr>
                        <a:t>fem</a:t>
                      </a:r>
                      <a:endParaRPr lang="fr-FR" sz="1200" b="0" i="0" u="none" strike="noStrike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>
                          <a:solidFill>
                            <a:sysClr val="windowText" lastClr="000000"/>
                          </a:solidFill>
                          <a:effectLst/>
                        </a:rPr>
                        <a:t>18209</a:t>
                      </a:r>
                      <a:endParaRPr lang="fr-FR" sz="1200" b="0" i="0" u="none" strike="noStrike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>
                          <a:solidFill>
                            <a:sysClr val="windowText" lastClr="000000"/>
                          </a:solidFill>
                          <a:effectLst/>
                        </a:rPr>
                        <a:t>3,5</a:t>
                      </a:r>
                      <a:endParaRPr lang="fr-FR" sz="1200" b="0" i="0" u="none" strike="noStrike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>
                          <a:solidFill>
                            <a:sysClr val="windowText" lastClr="000000"/>
                          </a:solidFill>
                          <a:effectLst/>
                        </a:rPr>
                        <a:t>5203</a:t>
                      </a:r>
                      <a:endParaRPr lang="fr-FR" sz="1200" b="0" i="0" u="none" strike="noStrike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u="none" strike="noStrike">
                          <a:solidFill>
                            <a:sysClr val="windowText" lastClr="000000"/>
                          </a:solidFill>
                          <a:effectLst/>
                        </a:rPr>
                        <a:t>     1 500,00 € </a:t>
                      </a:r>
                      <a:endParaRPr lang="fr-FR" sz="1200" b="0" i="0" u="none" strike="noStrike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72000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            1 100,00 € </a:t>
                      </a:r>
                      <a:endParaRPr lang="fr-FR" sz="12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72000" marT="9525" marB="0" anchor="ctr"/>
                </a:tc>
                <a:extLst>
                  <a:ext uri="{0D108BD9-81ED-4DB2-BD59-A6C34878D82A}">
                    <a16:rowId xmlns:a16="http://schemas.microsoft.com/office/drawing/2014/main" val="110674383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>
                          <a:solidFill>
                            <a:sysClr val="windowText" lastClr="000000"/>
                          </a:solidFill>
                          <a:effectLst/>
                        </a:rPr>
                        <a:t>fem</a:t>
                      </a:r>
                      <a:endParaRPr lang="fr-FR" sz="1200" b="0" i="0" u="none" strike="noStrike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>
                          <a:solidFill>
                            <a:sysClr val="windowText" lastClr="000000"/>
                          </a:solidFill>
                          <a:effectLst/>
                        </a:rPr>
                        <a:t>22670</a:t>
                      </a:r>
                      <a:endParaRPr lang="fr-FR" sz="1200" b="0" i="0" u="none" strike="noStrike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>
                          <a:solidFill>
                            <a:sysClr val="windowText" lastClr="000000"/>
                          </a:solidFill>
                          <a:effectLst/>
                        </a:rPr>
                        <a:t>2,5</a:t>
                      </a:r>
                      <a:endParaRPr lang="fr-FR" sz="1200" b="0" i="0" u="none" strike="noStrike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>
                          <a:solidFill>
                            <a:sysClr val="windowText" lastClr="000000"/>
                          </a:solidFill>
                          <a:effectLst/>
                        </a:rPr>
                        <a:t>9068</a:t>
                      </a:r>
                      <a:endParaRPr lang="fr-FR" sz="1200" b="0" i="0" u="none" strike="noStrike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u="none" strike="noStrike">
                          <a:solidFill>
                            <a:sysClr val="windowText" lastClr="000000"/>
                          </a:solidFill>
                          <a:effectLst/>
                        </a:rPr>
                        <a:t>     1 000,00 € </a:t>
                      </a:r>
                      <a:endParaRPr lang="fr-FR" sz="1200" b="0" i="0" u="none" strike="noStrike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72000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            1 600,00 € </a:t>
                      </a:r>
                      <a:endParaRPr lang="fr-FR" sz="12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72000" marT="9525" marB="0" anchor="ctr"/>
                </a:tc>
                <a:extLst>
                  <a:ext uri="{0D108BD9-81ED-4DB2-BD59-A6C34878D82A}">
                    <a16:rowId xmlns:a16="http://schemas.microsoft.com/office/drawing/2014/main" val="928474018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>
                          <a:solidFill>
                            <a:sysClr val="windowText" lastClr="000000"/>
                          </a:solidFill>
                          <a:effectLst/>
                        </a:rPr>
                        <a:t>fem</a:t>
                      </a:r>
                      <a:endParaRPr lang="fr-FR" sz="1200" b="0" i="0" u="none" strike="noStrike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>
                          <a:solidFill>
                            <a:sysClr val="windowText" lastClr="000000"/>
                          </a:solidFill>
                          <a:effectLst/>
                        </a:rPr>
                        <a:t>19526</a:t>
                      </a:r>
                      <a:endParaRPr lang="fr-FR" sz="1200" b="0" i="0" u="none" strike="noStrike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>
                          <a:solidFill>
                            <a:sysClr val="windowText" lastClr="000000"/>
                          </a:solidFill>
                          <a:effectLst/>
                        </a:rPr>
                        <a:t>1,5</a:t>
                      </a:r>
                      <a:endParaRPr lang="fr-FR" sz="1200" b="0" i="0" u="none" strike="noStrike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>
                          <a:solidFill>
                            <a:sysClr val="windowText" lastClr="000000"/>
                          </a:solidFill>
                          <a:effectLst/>
                        </a:rPr>
                        <a:t>13017</a:t>
                      </a:r>
                      <a:endParaRPr lang="fr-FR" sz="1200" b="0" i="0" u="none" strike="noStrike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u="none" strike="noStrike">
                          <a:solidFill>
                            <a:sysClr val="windowText" lastClr="000000"/>
                          </a:solidFill>
                          <a:effectLst/>
                        </a:rPr>
                        <a:t>        500,00 € </a:t>
                      </a:r>
                      <a:endParaRPr lang="fr-FR" sz="1200" b="0" i="0" u="none" strike="noStrike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72000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            2 100,00 € </a:t>
                      </a:r>
                      <a:endParaRPr lang="fr-FR" sz="12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72000" marT="9525" marB="0" anchor="ctr"/>
                </a:tc>
                <a:extLst>
                  <a:ext uri="{0D108BD9-81ED-4DB2-BD59-A6C34878D82A}">
                    <a16:rowId xmlns:a16="http://schemas.microsoft.com/office/drawing/2014/main" val="84711292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>
                          <a:solidFill>
                            <a:sysClr val="windowText" lastClr="000000"/>
                          </a:solidFill>
                          <a:effectLst/>
                        </a:rPr>
                        <a:t>fem</a:t>
                      </a:r>
                      <a:endParaRPr lang="fr-FR" sz="1200" b="0" i="0" u="none" strike="noStrike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>
                          <a:solidFill>
                            <a:sysClr val="windowText" lastClr="000000"/>
                          </a:solidFill>
                          <a:effectLst/>
                        </a:rPr>
                        <a:t>19581</a:t>
                      </a:r>
                      <a:endParaRPr lang="fr-FR" sz="1200" b="0" i="0" u="none" strike="noStrike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>
                          <a:solidFill>
                            <a:sysClr val="windowText" lastClr="000000"/>
                          </a:solidFill>
                          <a:effectLst/>
                        </a:rPr>
                        <a:t>3</a:t>
                      </a:r>
                      <a:endParaRPr lang="fr-FR" sz="1200" b="0" i="0" u="none" strike="noStrike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>
                          <a:solidFill>
                            <a:sysClr val="windowText" lastClr="000000"/>
                          </a:solidFill>
                          <a:effectLst/>
                        </a:rPr>
                        <a:t>6527</a:t>
                      </a:r>
                      <a:endParaRPr lang="fr-FR" sz="1200" b="0" i="0" u="none" strike="noStrike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u="none" strike="noStrike">
                          <a:solidFill>
                            <a:sysClr val="windowText" lastClr="000000"/>
                          </a:solidFill>
                          <a:effectLst/>
                        </a:rPr>
                        <a:t>     1 500,00 € </a:t>
                      </a:r>
                      <a:endParaRPr lang="fr-FR" sz="1200" b="0" i="0" u="none" strike="noStrike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72000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            1 100,00 € </a:t>
                      </a:r>
                      <a:endParaRPr lang="fr-FR" sz="12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72000" marT="9525" marB="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22624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>
                          <a:solidFill>
                            <a:sysClr val="windowText" lastClr="000000"/>
                          </a:solidFill>
                          <a:effectLst/>
                        </a:rPr>
                        <a:t>fem</a:t>
                      </a:r>
                      <a:endParaRPr lang="fr-FR" sz="1200" b="0" i="0" u="none" strike="noStrike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19889</a:t>
                      </a:r>
                      <a:endParaRPr lang="fr-FR" sz="12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4</a:t>
                      </a:r>
                      <a:endParaRPr lang="fr-FR" sz="12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4972</a:t>
                      </a:r>
                      <a:endParaRPr lang="fr-FR" sz="12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     2 000,00 € </a:t>
                      </a:r>
                      <a:endParaRPr lang="fr-FR" sz="12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72000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                600,00 € </a:t>
                      </a:r>
                      <a:endParaRPr lang="fr-FR" sz="12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72000" marT="9525" marB="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591873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 fontAlgn="ctr"/>
                      <a:endParaRPr lang="fr-FR" sz="1200" b="0" i="0" u="none" strike="noStrike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fr-FR" sz="12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>
                          <a:solidFill>
                            <a:sysClr val="windowText" lastClr="000000"/>
                          </a:solidFill>
                          <a:effectLst/>
                        </a:rPr>
                        <a:t>QF moyen</a:t>
                      </a:r>
                      <a:endParaRPr lang="fr-FR" sz="1200" b="0" i="0" u="none" strike="noStrike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>
                          <a:solidFill>
                            <a:sysClr val="windowText" lastClr="000000"/>
                          </a:solidFill>
                          <a:effectLst/>
                        </a:rPr>
                        <a:t>10769</a:t>
                      </a:r>
                      <a:endParaRPr lang="fr-FR" sz="1200" b="0" i="0" u="none" strike="noStrike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u="none" strike="noStrike">
                          <a:solidFill>
                            <a:sysClr val="windowText" lastClr="000000"/>
                          </a:solidFill>
                          <a:effectLst/>
                        </a:rPr>
                        <a:t>  16 000,00 € </a:t>
                      </a:r>
                      <a:endParaRPr lang="fr-FR" sz="1200" b="0" i="0" u="none" strike="noStrike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72000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          56 800,00 € </a:t>
                      </a:r>
                      <a:endParaRPr lang="fr-FR" sz="12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72000" marT="9525" marB="0" anchor="ctr"/>
                </a:tc>
                <a:extLst>
                  <a:ext uri="{0D108BD9-81ED-4DB2-BD59-A6C34878D82A}">
                    <a16:rowId xmlns:a16="http://schemas.microsoft.com/office/drawing/2014/main" val="874552246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 fontAlgn="ctr"/>
                      <a:endParaRPr lang="fr-FR" sz="1200" b="0" i="0" u="none" strike="noStrike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fr-FR" sz="1200" b="0" i="0" u="none" strike="noStrike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u="none" strike="noStrike">
                          <a:solidFill>
                            <a:sysClr val="windowText" lastClr="000000"/>
                          </a:solidFill>
                          <a:effectLst/>
                        </a:rPr>
                        <a:t>Quotient retenu :</a:t>
                      </a:r>
                      <a:endParaRPr lang="fr-FR" sz="1200" b="0" i="0" u="none" strike="noStrike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>
                          <a:solidFill>
                            <a:sysClr val="windowText" lastClr="000000"/>
                          </a:solidFill>
                          <a:effectLst/>
                        </a:rPr>
                        <a:t>13000</a:t>
                      </a:r>
                      <a:endParaRPr lang="fr-FR" sz="1200" b="0" i="0" u="none" strike="noStrike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endParaRPr lang="fr-FR" sz="1200" b="0" i="0" u="none" strike="noStrike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fr-FR" sz="12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467637374"/>
                  </a:ext>
                </a:extLst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1533099" y="5531339"/>
            <a:ext cx="994467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200" dirty="0" smtClean="0">
                <a:solidFill>
                  <a:schemeClr val="bg1"/>
                </a:solidFill>
              </a:rPr>
              <a:t>En orange, demande refusée</a:t>
            </a:r>
          </a:p>
          <a:p>
            <a:pPr>
              <a:lnSpc>
                <a:spcPct val="150000"/>
              </a:lnSpc>
            </a:pPr>
            <a:r>
              <a:rPr lang="fr-FR" sz="1200" dirty="0" smtClean="0">
                <a:solidFill>
                  <a:schemeClr val="bg1"/>
                </a:solidFill>
              </a:rPr>
              <a:t>En jaune, demande accordée suite au complément d’informations reçu ou réexamen de la demande</a:t>
            </a:r>
          </a:p>
          <a:p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405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LIFBB">
  <a:themeElements>
    <a:clrScheme name="Secteur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Personnalisé 1">
      <a:majorFont>
        <a:latin typeface="Futura"/>
        <a:ea typeface=""/>
        <a:cs typeface=""/>
      </a:majorFont>
      <a:minorFont>
        <a:latin typeface="Futura LT"/>
        <a:ea typeface=""/>
        <a:cs typeface=""/>
      </a:minorFont>
    </a:fontScheme>
    <a:fmtScheme name="Secteur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èmeLIFBB" id="{B02F50A0-83D2-495E-89BD-29A9DFECD981}" vid="{940572F6-EBE4-4712-92C5-5171CA3634E4}"/>
    </a:ext>
  </a:extLst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ThèmeLIFBB</Template>
  <TotalTime>299</TotalTime>
  <Words>323</Words>
  <Application>Microsoft Office PowerPoint</Application>
  <PresentationFormat>Grand écran</PresentationFormat>
  <Paragraphs>118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3</vt:i4>
      </vt:variant>
    </vt:vector>
  </HeadingPairs>
  <TitlesOfParts>
    <vt:vector size="11" baseType="lpstr">
      <vt:lpstr>Arial</vt:lpstr>
      <vt:lpstr>Calibri</vt:lpstr>
      <vt:lpstr>Calibri Light</vt:lpstr>
      <vt:lpstr>Futura</vt:lpstr>
      <vt:lpstr>Futura LT</vt:lpstr>
      <vt:lpstr>Wingdings 3</vt:lpstr>
      <vt:lpstr>ThèmeLIFBB</vt:lpstr>
      <vt:lpstr>Conception personnalisée</vt:lpstr>
      <vt:lpstr>AIDES AUX FAMILLES (propositions)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PCO</dc:creator>
  <cp:lastModifiedBy>CABALLO Philippe</cp:lastModifiedBy>
  <cp:revision>22</cp:revision>
  <dcterms:created xsi:type="dcterms:W3CDTF">2018-06-27T11:57:38Z</dcterms:created>
  <dcterms:modified xsi:type="dcterms:W3CDTF">2018-09-22T06:26:36Z</dcterms:modified>
</cp:coreProperties>
</file>